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308" r:id="rId3"/>
    <p:sldId id="309" r:id="rId4"/>
    <p:sldId id="310" r:id="rId5"/>
    <p:sldId id="257" r:id="rId6"/>
    <p:sldId id="258" r:id="rId7"/>
    <p:sldId id="260" r:id="rId8"/>
    <p:sldId id="261" r:id="rId9"/>
    <p:sldId id="262" r:id="rId10"/>
    <p:sldId id="263" r:id="rId11"/>
    <p:sldId id="264" r:id="rId12"/>
    <p:sldId id="313" r:id="rId13"/>
    <p:sldId id="314" r:id="rId14"/>
    <p:sldId id="265" r:id="rId15"/>
    <p:sldId id="266" r:id="rId16"/>
    <p:sldId id="267" r:id="rId17"/>
    <p:sldId id="268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280" r:id="rId27"/>
    <p:sldId id="281" r:id="rId28"/>
    <p:sldId id="282" r:id="rId29"/>
    <p:sldId id="283" r:id="rId30"/>
    <p:sldId id="311" r:id="rId31"/>
    <p:sldId id="312" r:id="rId32"/>
    <p:sldId id="285" r:id="rId33"/>
    <p:sldId id="284" r:id="rId34"/>
    <p:sldId id="286" r:id="rId35"/>
    <p:sldId id="287" r:id="rId36"/>
    <p:sldId id="289" r:id="rId37"/>
    <p:sldId id="290" r:id="rId38"/>
    <p:sldId id="291" r:id="rId39"/>
    <p:sldId id="288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3" r:id="rId51"/>
    <p:sldId id="304" r:id="rId52"/>
    <p:sldId id="305" r:id="rId53"/>
    <p:sldId id="306" r:id="rId54"/>
    <p:sldId id="307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890" autoAdjust="0"/>
  </p:normalViewPr>
  <p:slideViewPr>
    <p:cSldViewPr snapToGrid="0" snapToObjects="1">
      <p:cViewPr varScale="1">
        <p:scale>
          <a:sx n="120" d="100"/>
          <a:sy n="120" d="100"/>
        </p:scale>
        <p:origin x="-104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840BC-3390-0A46-97E4-933A4A614894}" type="datetimeFigureOut">
              <a:rPr lang="en-US" smtClean="0"/>
              <a:t>6/23/17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DB960-A6A1-CD47-9B91-887F1DCBB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40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DB960-A6A1-CD47-9B91-887F1DCBB9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222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Abstraction over map reduce, </a:t>
            </a:r>
          </a:p>
          <a:p>
            <a:r>
              <a:rPr lang="en-US" dirty="0" smtClean="0"/>
              <a:t>You do not get back an immediate</a:t>
            </a:r>
            <a:r>
              <a:rPr lang="en-US" baseline="0" dirty="0" smtClean="0"/>
              <a:t> result.</a:t>
            </a:r>
          </a:p>
          <a:p>
            <a:r>
              <a:rPr lang="en-US" baseline="0" dirty="0" smtClean="0"/>
              <a:t>Broken down into a series of Map Jobs and Reduce jobs.</a:t>
            </a:r>
          </a:p>
          <a:p>
            <a:r>
              <a:rPr lang="en-US" baseline="0" dirty="0" smtClean="0"/>
              <a:t>Runs in parallel across nodes in Hadoop cluster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DB960-A6A1-CD47-9B91-887F1DCBB95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86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run directly out of S3 file system, or copy data from S3 to HDFS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DB960-A6A1-CD47-9B91-887F1DCBB95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689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Runs</a:t>
            </a:r>
            <a:r>
              <a:rPr lang="en-US" baseline="0" dirty="0" smtClean="0"/>
              <a:t> on windows not </a:t>
            </a:r>
            <a:r>
              <a:rPr lang="en-US" baseline="0" dirty="0" err="1" smtClean="0"/>
              <a:t>linux</a:t>
            </a:r>
            <a:endParaRPr lang="en-US" baseline="0" dirty="0" smtClean="0"/>
          </a:p>
          <a:p>
            <a:r>
              <a:rPr lang="en-US" baseline="0" dirty="0" smtClean="0"/>
              <a:t>Sensor data analysis tutorial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DB960-A6A1-CD47-9B91-887F1DCBB95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77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DB960-A6A1-CD47-9B91-887F1DCBB95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96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Hadoop – technology used to store and process</a:t>
            </a:r>
            <a:r>
              <a:rPr lang="en-US" baseline="0" dirty="0" smtClean="0"/>
              <a:t> large amounts of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DB960-A6A1-CD47-9B91-887F1DCBB9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70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DB960-A6A1-CD47-9B91-887F1DCBB9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22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RDBMS – consistency,</a:t>
            </a:r>
            <a:r>
              <a:rPr lang="en-US" baseline="0" dirty="0" smtClean="0"/>
              <a:t> availability</a:t>
            </a:r>
          </a:p>
          <a:p>
            <a:r>
              <a:rPr lang="en-US" baseline="0" dirty="0" smtClean="0"/>
              <a:t>Hadoop – availability, partitioning</a:t>
            </a:r>
          </a:p>
          <a:p>
            <a:r>
              <a:rPr lang="en-US" baseline="0" dirty="0" smtClean="0"/>
              <a:t>Hadoop designed to run on commodity hardware – copies of data by default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DB960-A6A1-CD47-9B91-887F1DCBB9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6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RDBMS – consistency,</a:t>
            </a:r>
            <a:r>
              <a:rPr lang="en-US" baseline="0" dirty="0" smtClean="0"/>
              <a:t> availability</a:t>
            </a:r>
          </a:p>
          <a:p>
            <a:r>
              <a:rPr lang="en-US" baseline="0" dirty="0" smtClean="0"/>
              <a:t>Hadoop – availability, partitioning</a:t>
            </a:r>
          </a:p>
          <a:p>
            <a:r>
              <a:rPr lang="en-US" baseline="0" dirty="0" smtClean="0"/>
              <a:t>Hadoop designed to run on </a:t>
            </a:r>
            <a:r>
              <a:rPr lang="en-US" baseline="0" dirty="0" err="1" smtClean="0"/>
              <a:t>comodity</a:t>
            </a:r>
            <a:r>
              <a:rPr lang="en-US" baseline="0" dirty="0" smtClean="0"/>
              <a:t> hardware – copies of data by default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DB960-A6A1-CD47-9B91-887F1DCBB9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6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Setting up binaries and setting up plain vanilla Hadoop is difficult.</a:t>
            </a:r>
          </a:p>
          <a:p>
            <a:r>
              <a:rPr lang="en-US" dirty="0" smtClean="0"/>
              <a:t>Yellow</a:t>
            </a:r>
            <a:r>
              <a:rPr lang="en-US" baseline="0" dirty="0" smtClean="0"/>
              <a:t> Elephant, Doug Cutting’s young son had a play yellow elephant.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DB960-A6A1-CD47-9B91-887F1DCBB9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14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both Linux and Windows local installation</a:t>
            </a:r>
          </a:p>
          <a:p>
            <a:r>
              <a:rPr lang="en-US" dirty="0" smtClean="0"/>
              <a:t>Can use sandbox or web hosted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DB960-A6A1-CD47-9B91-887F1DCBB9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44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MapR</a:t>
            </a:r>
            <a:r>
              <a:rPr lang="en-US" dirty="0" smtClean="0"/>
              <a:t> changed the file system that they work </a:t>
            </a:r>
            <a:r>
              <a:rPr lang="en-US" dirty="0" err="1" smtClean="0"/>
              <a:t>wity</a:t>
            </a:r>
            <a:r>
              <a:rPr lang="en-US" dirty="0" smtClean="0"/>
              <a:t>. Use </a:t>
            </a:r>
            <a:r>
              <a:rPr lang="en-US" dirty="0" err="1" smtClean="0"/>
              <a:t>NoSQL</a:t>
            </a:r>
            <a:r>
              <a:rPr lang="en-US" dirty="0" smtClean="0"/>
              <a:t> file system. Drill, Spark, and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DB960-A6A1-CD47-9B91-887F1DCBB95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39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DB960-A6A1-CD47-9B91-887F1DCBB95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0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53709-7917-8546-B017-FF956CD6D0E1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96EE3-8473-634B-9EA4-AAD0E386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94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53709-7917-8546-B017-FF956CD6D0E1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96EE3-8473-634B-9EA4-AAD0E386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84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53709-7917-8546-B017-FF956CD6D0E1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96EE3-8473-634B-9EA4-AAD0E386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599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53709-7917-8546-B017-FF956CD6D0E1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96EE3-8473-634B-9EA4-AAD0E386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48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53709-7917-8546-B017-FF956CD6D0E1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96EE3-8473-634B-9EA4-AAD0E386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53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53709-7917-8546-B017-FF956CD6D0E1}" type="datetimeFigureOut">
              <a:rPr lang="en-US" smtClean="0"/>
              <a:t>6/23/17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96EE3-8473-634B-9EA4-AAD0E386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42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53709-7917-8546-B017-FF956CD6D0E1}" type="datetimeFigureOut">
              <a:rPr lang="en-US" smtClean="0"/>
              <a:t>6/23/17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96EE3-8473-634B-9EA4-AAD0E386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07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53709-7917-8546-B017-FF956CD6D0E1}" type="datetimeFigureOut">
              <a:rPr lang="en-US" smtClean="0"/>
              <a:t>6/23/17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96EE3-8473-634B-9EA4-AAD0E386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53709-7917-8546-B017-FF956CD6D0E1}" type="datetimeFigureOut">
              <a:rPr lang="en-US" smtClean="0"/>
              <a:t>6/23/17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96EE3-8473-634B-9EA4-AAD0E386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60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53709-7917-8546-B017-FF956CD6D0E1}" type="datetimeFigureOut">
              <a:rPr lang="en-US" smtClean="0"/>
              <a:t>6/23/17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96EE3-8473-634B-9EA4-AAD0E386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926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53709-7917-8546-B017-FF956CD6D0E1}" type="datetimeFigureOut">
              <a:rPr lang="en-US" smtClean="0"/>
              <a:t>6/23/17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96EE3-8473-634B-9EA4-AAD0E386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53709-7917-8546-B017-FF956CD6D0E1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96EE3-8473-634B-9EA4-AAD0E386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6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adoop.apache.org/" TargetMode="External"/><Relationship Id="rId4" Type="http://schemas.openxmlformats.org/officeDocument/2006/relationships/hyperlink" Target="https://www.cloudera.com/documentation.html" TargetMode="External"/><Relationship Id="rId5" Type="http://schemas.openxmlformats.org/officeDocument/2006/relationships/hyperlink" Target="https://www.cloudera.com/documentation/enterprise/latest/topics/quickstart.html" TargetMode="External"/><Relationship Id="rId6" Type="http://schemas.openxmlformats.org/officeDocument/2006/relationships/hyperlink" Target="https://docs.hortonworks.com/" TargetMode="External"/><Relationship Id="rId7" Type="http://schemas.openxmlformats.org/officeDocument/2006/relationships/hyperlink" Target="http://jayurbain.com/msoe/cs4230/outlin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hop.oreilly.com/product/0636920033448.do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virtualbox.org/wiki/VirtualBox" TargetMode="External"/><Relationship Id="rId3" Type="http://schemas.openxmlformats.org/officeDocument/2006/relationships/hyperlink" Target="https://www.cloudera.com/downloads.html?src=GoogleAdWords&amp;gclid=CjwKEAjwsqjKBRDtwOSjs6GTgmASJACRbI3fv5t4JrzIWrgx3PIsoOpPlWXOiKDHNAPWgRsfS45qlxoCK2rw_wcB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mbari.ctsi.mcw.edu/%23/login" TargetMode="External"/><Relationship Id="rId3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hadop.apache.org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hadoop.apahe.org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xpgc.vicp.net/course/svt/TechDoc/storagepaper/gfs-sosp2003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Hadoop Intro	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Jay Urbain, PhD</a:t>
            </a:r>
          </a:p>
          <a:p>
            <a:r>
              <a:rPr lang="en-US" sz="2400" dirty="0" smtClean="0"/>
              <a:t>References follow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6280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Consistency</a:t>
            </a:r>
          </a:p>
          <a:p>
            <a:pPr lvl="1"/>
            <a:r>
              <a:rPr lang="en-US" dirty="0"/>
              <a:t>Support atomic transactions, ACID properties</a:t>
            </a:r>
          </a:p>
          <a:p>
            <a:pPr lvl="1"/>
            <a:r>
              <a:rPr lang="en-US" dirty="0" smtClean="0"/>
              <a:t>Strong </a:t>
            </a:r>
            <a:r>
              <a:rPr lang="en-US" dirty="0" smtClean="0"/>
              <a:t>consistency</a:t>
            </a:r>
          </a:p>
          <a:p>
            <a:r>
              <a:rPr lang="en-US" dirty="0" smtClean="0"/>
              <a:t>Availability</a:t>
            </a:r>
          </a:p>
          <a:p>
            <a:pPr lvl="1"/>
            <a:r>
              <a:rPr lang="en-US" dirty="0" smtClean="0"/>
              <a:t>Uptime</a:t>
            </a:r>
          </a:p>
          <a:p>
            <a:r>
              <a:rPr lang="en-US" dirty="0" smtClean="0"/>
              <a:t>Partitioning</a:t>
            </a:r>
          </a:p>
          <a:p>
            <a:pPr lvl="1"/>
            <a:r>
              <a:rPr lang="en-US" dirty="0" smtClean="0"/>
              <a:t>Can split data across multiple machines</a:t>
            </a:r>
          </a:p>
          <a:p>
            <a:pPr lvl="1"/>
            <a:r>
              <a:rPr lang="en-US" dirty="0" smtClean="0"/>
              <a:t>Scalability – partition data and processing across multiple </a:t>
            </a:r>
            <a:r>
              <a:rPr lang="en-US" dirty="0" smtClean="0"/>
              <a:t>machines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DB systems can meet 2 of 3 properties</a:t>
            </a:r>
          </a:p>
          <a:p>
            <a:pPr lvl="1"/>
            <a:r>
              <a:rPr lang="en-US" dirty="0" smtClean="0"/>
              <a:t>RDBMS – ?</a:t>
            </a:r>
          </a:p>
          <a:p>
            <a:pPr lvl="1"/>
            <a:r>
              <a:rPr lang="en-US" dirty="0" smtClean="0"/>
              <a:t>Hadoop -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912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Consistency</a:t>
            </a:r>
          </a:p>
          <a:p>
            <a:pPr lvl="1"/>
            <a:r>
              <a:rPr lang="en-US" dirty="0" smtClean="0"/>
              <a:t>Support atomic </a:t>
            </a:r>
            <a:r>
              <a:rPr lang="en-US" dirty="0" smtClean="0"/>
              <a:t>transactions, ACID properties</a:t>
            </a:r>
            <a:endParaRPr lang="en-US" dirty="0" smtClean="0"/>
          </a:p>
          <a:p>
            <a:pPr lvl="1"/>
            <a:r>
              <a:rPr lang="en-US" dirty="0" smtClean="0"/>
              <a:t>Strong consistency</a:t>
            </a:r>
          </a:p>
          <a:p>
            <a:r>
              <a:rPr lang="en-US" dirty="0" smtClean="0"/>
              <a:t>Availability</a:t>
            </a:r>
          </a:p>
          <a:p>
            <a:pPr lvl="1"/>
            <a:r>
              <a:rPr lang="en-US" dirty="0" smtClean="0"/>
              <a:t>Uptime</a:t>
            </a:r>
          </a:p>
          <a:p>
            <a:r>
              <a:rPr lang="en-US" dirty="0" smtClean="0"/>
              <a:t>Partitioning</a:t>
            </a:r>
          </a:p>
          <a:p>
            <a:pPr lvl="1"/>
            <a:r>
              <a:rPr lang="en-US" dirty="0" smtClean="0"/>
              <a:t>Can split data across multiple machines</a:t>
            </a:r>
          </a:p>
          <a:p>
            <a:pPr lvl="1"/>
            <a:r>
              <a:rPr lang="en-US" dirty="0" smtClean="0"/>
              <a:t>Scalability – partition data and processing across multiple </a:t>
            </a:r>
            <a:r>
              <a:rPr lang="en-US" dirty="0" smtClean="0"/>
              <a:t>machines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DB systems can meet 2 of 3 properties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RDBMS – consistency,</a:t>
            </a:r>
            <a:r>
              <a:rPr lang="en-US" baseline="0" dirty="0" smtClean="0">
                <a:solidFill>
                  <a:srgbClr val="3366FF"/>
                </a:solidFill>
              </a:rPr>
              <a:t> availability</a:t>
            </a:r>
          </a:p>
          <a:p>
            <a:pPr lvl="1"/>
            <a:r>
              <a:rPr lang="en-US" baseline="0" dirty="0" smtClean="0">
                <a:solidFill>
                  <a:srgbClr val="3366FF"/>
                </a:solidFill>
              </a:rPr>
              <a:t>Hadoop – availability, partitioning</a:t>
            </a:r>
          </a:p>
        </p:txBody>
      </p:sp>
    </p:spTree>
    <p:extLst>
      <p:ext uri="{BB962C8B-B14F-4D97-AF65-F5344CB8AC3E}">
        <p14:creationId xmlns:p14="http://schemas.microsoft.com/office/powerpoint/2010/main" val="568441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Interpretation and implementations of CAP theorem vary,  but most of the </a:t>
            </a:r>
            <a:r>
              <a:rPr lang="en-US" sz="2400" dirty="0" err="1"/>
              <a:t>NoSQL</a:t>
            </a:r>
            <a:r>
              <a:rPr lang="en-US" sz="2400" dirty="0"/>
              <a:t> database </a:t>
            </a:r>
            <a:r>
              <a:rPr lang="en-US" sz="2400" dirty="0" smtClean="0"/>
              <a:t>systems favor </a:t>
            </a:r>
            <a:r>
              <a:rPr lang="en-US" sz="2400" i="1" dirty="0">
                <a:solidFill>
                  <a:srgbClr val="FF0000"/>
                </a:solidFill>
              </a:rPr>
              <a:t>partition tolerance and availability over strong consistency.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934902"/>
            <a:ext cx="3962400" cy="383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34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03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CAP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Scalability (partition tolerance)</a:t>
            </a:r>
          </a:p>
          <a:p>
            <a:pPr lvl="1"/>
            <a:r>
              <a:rPr lang="en-US" dirty="0" smtClean="0"/>
              <a:t>Commodity hardware for data storage</a:t>
            </a:r>
          </a:p>
          <a:p>
            <a:r>
              <a:rPr lang="en-US" dirty="0" smtClean="0"/>
              <a:t>Availability</a:t>
            </a:r>
          </a:p>
          <a:p>
            <a:pPr lvl="1"/>
            <a:r>
              <a:rPr lang="en-US" dirty="0" smtClean="0"/>
              <a:t>3 copies of data by </a:t>
            </a:r>
            <a:r>
              <a:rPr lang="en-US" dirty="0" smtClean="0"/>
              <a:t>default</a:t>
            </a:r>
          </a:p>
          <a:p>
            <a:pPr lvl="1"/>
            <a:r>
              <a:rPr lang="en-US" dirty="0" smtClean="0"/>
              <a:t>partition tolerance</a:t>
            </a:r>
            <a:endParaRPr lang="en-US" dirty="0" smtClean="0"/>
          </a:p>
          <a:p>
            <a:pPr lvl="1"/>
            <a:r>
              <a:rPr lang="en-US" dirty="0" smtClean="0"/>
              <a:t>Commodity hardware for distributed processing</a:t>
            </a:r>
          </a:p>
          <a:p>
            <a:r>
              <a:rPr lang="en-US" dirty="0" smtClean="0"/>
              <a:t>Originally designed by Google to index the Internet!</a:t>
            </a:r>
          </a:p>
          <a:p>
            <a:r>
              <a:rPr lang="en-US" dirty="0" smtClean="0"/>
              <a:t>Top users: Facebook, </a:t>
            </a:r>
            <a:r>
              <a:rPr lang="en-US" dirty="0"/>
              <a:t>Yahoo, many </a:t>
            </a:r>
            <a:r>
              <a:rPr lang="en-US" dirty="0" smtClean="0"/>
              <a:t>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929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 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Transactional data 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 a good fit for Hadoop</a:t>
            </a:r>
          </a:p>
          <a:p>
            <a:pPr lvl="1"/>
            <a:r>
              <a:rPr lang="en-US" dirty="0" smtClean="0"/>
              <a:t>Need to maintain consistency</a:t>
            </a:r>
          </a:p>
          <a:p>
            <a:pPr lvl="1"/>
            <a:r>
              <a:rPr lang="en-US" dirty="0" smtClean="0"/>
              <a:t>E.g., Healthcare: prescription, charge </a:t>
            </a:r>
            <a:r>
              <a:rPr lang="en-US" dirty="0" smtClean="0"/>
              <a:t>capture, financial transactions</a:t>
            </a:r>
            <a:endParaRPr lang="en-US" dirty="0" smtClean="0"/>
          </a:p>
          <a:p>
            <a:pPr lvl="1"/>
            <a:r>
              <a:rPr lang="en-US" dirty="0" smtClean="0"/>
              <a:t>Keep in RDBMS</a:t>
            </a:r>
          </a:p>
          <a:p>
            <a:r>
              <a:rPr lang="en-US" dirty="0" smtClean="0"/>
              <a:t>Behavioral data – world of big data</a:t>
            </a:r>
          </a:p>
          <a:p>
            <a:pPr lvl="1"/>
            <a:r>
              <a:rPr lang="en-US" dirty="0" smtClean="0"/>
              <a:t>Batch data, stream processing, iterative processing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/>
              <a:t>Analyze transaction history, health </a:t>
            </a:r>
            <a:r>
              <a:rPr lang="en-US" dirty="0" smtClean="0"/>
              <a:t>records, </a:t>
            </a:r>
            <a:r>
              <a:rPr lang="en-US" dirty="0" smtClean="0"/>
              <a:t>sensor data, etc.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964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Data Landscape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4296"/>
            <a:ext cx="8229600" cy="1721867"/>
          </a:xfrm>
        </p:spPr>
        <p:txBody>
          <a:bodyPr/>
          <a:lstStyle/>
          <a:p>
            <a:r>
              <a:rPr lang="en-US" dirty="0" smtClean="0"/>
              <a:t>Think about different activities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03" y="1417638"/>
            <a:ext cx="5435006" cy="267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68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Hadoop is not a database. It is an alternative file system (HDFS) with a processing library.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Under which CAP Theory property(s) does a transaction fall?</a:t>
            </a:r>
          </a:p>
          <a:p>
            <a:pPr lvl="1"/>
            <a:r>
              <a:rPr lang="en-US" dirty="0" smtClean="0"/>
              <a:t>Availability</a:t>
            </a:r>
          </a:p>
          <a:p>
            <a:pPr lvl="1"/>
            <a:r>
              <a:rPr lang="en-US" dirty="0" smtClean="0"/>
              <a:t>Consistency</a:t>
            </a:r>
          </a:p>
          <a:p>
            <a:pPr lvl="1"/>
            <a:r>
              <a:rPr lang="en-US" dirty="0" smtClean="0"/>
              <a:t>Partitioning</a:t>
            </a:r>
          </a:p>
          <a:p>
            <a:pPr lvl="1"/>
            <a:r>
              <a:rPr lang="en-US" dirty="0" smtClean="0"/>
              <a:t>Scalability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data is a good candidate for Hadoop?</a:t>
            </a:r>
          </a:p>
          <a:p>
            <a:pPr lvl="1"/>
            <a:r>
              <a:rPr lang="en-US" dirty="0" smtClean="0"/>
              <a:t>Transactional</a:t>
            </a:r>
          </a:p>
          <a:p>
            <a:pPr lvl="1"/>
            <a:r>
              <a:rPr lang="en-US" dirty="0" smtClean="0"/>
              <a:t>LOB</a:t>
            </a:r>
          </a:p>
          <a:p>
            <a:pPr lvl="1"/>
            <a:r>
              <a:rPr lang="en-US" dirty="0" smtClean="0"/>
              <a:t>Relational</a:t>
            </a:r>
          </a:p>
          <a:p>
            <a:pPr lvl="1"/>
            <a:r>
              <a:rPr lang="en-US" dirty="0" smtClean="0"/>
              <a:t>Behavioral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747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Distributions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100% Open Source</a:t>
            </a:r>
          </a:p>
          <a:p>
            <a:pPr lvl="1"/>
            <a:r>
              <a:rPr lang="en-US" dirty="0" smtClean="0"/>
              <a:t>Apache Hadoop, many versions, aggressive release cycle</a:t>
            </a:r>
          </a:p>
          <a:p>
            <a:r>
              <a:rPr lang="en-US" dirty="0" smtClean="0"/>
              <a:t>Commercial – provide additional administrative tools, and applications</a:t>
            </a:r>
          </a:p>
          <a:p>
            <a:pPr lvl="1"/>
            <a:r>
              <a:rPr lang="en-US" dirty="0" err="1" smtClean="0"/>
              <a:t>Hortonworks</a:t>
            </a:r>
            <a:endParaRPr lang="en-US" dirty="0" smtClean="0"/>
          </a:p>
          <a:p>
            <a:pPr lvl="1"/>
            <a:r>
              <a:rPr lang="en-US" dirty="0" err="1" smtClean="0"/>
              <a:t>Cloudera</a:t>
            </a:r>
            <a:endParaRPr lang="en-US" dirty="0" smtClean="0"/>
          </a:p>
          <a:p>
            <a:pPr lvl="1"/>
            <a:r>
              <a:rPr lang="en-US" dirty="0" err="1" smtClean="0"/>
              <a:t>MapR</a:t>
            </a:r>
            <a:endParaRPr lang="en-US" dirty="0" smtClean="0"/>
          </a:p>
          <a:p>
            <a:r>
              <a:rPr lang="en-US" dirty="0" smtClean="0"/>
              <a:t>Cloud</a:t>
            </a:r>
          </a:p>
          <a:p>
            <a:pPr lvl="1"/>
            <a:r>
              <a:rPr lang="en-US" dirty="0" smtClean="0"/>
              <a:t>AWS</a:t>
            </a:r>
          </a:p>
          <a:p>
            <a:pPr lvl="2"/>
            <a:r>
              <a:rPr lang="en-US" dirty="0" smtClean="0"/>
              <a:t>Can use Apache Hadoop on AWS with a particular version</a:t>
            </a:r>
          </a:p>
          <a:p>
            <a:pPr lvl="2"/>
            <a:r>
              <a:rPr lang="en-US" dirty="0" smtClean="0"/>
              <a:t>Can use commercial version implemented on AWS cloud, e.g., </a:t>
            </a:r>
            <a:r>
              <a:rPr lang="en-US" dirty="0" err="1" smtClean="0"/>
              <a:t>MapR</a:t>
            </a:r>
            <a:r>
              <a:rPr lang="en-US" dirty="0" smtClean="0"/>
              <a:t> on AWS.</a:t>
            </a:r>
          </a:p>
          <a:p>
            <a:pPr lvl="1"/>
            <a:r>
              <a:rPr lang="en-US" dirty="0" smtClean="0"/>
              <a:t>Windows Azure </a:t>
            </a:r>
            <a:r>
              <a:rPr lang="en-US" dirty="0" err="1" smtClean="0"/>
              <a:t>HDInsight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90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If you have </a:t>
            </a:r>
            <a:r>
              <a:rPr lang="en-US" i="1" dirty="0" smtClean="0"/>
              <a:t>behavioral</a:t>
            </a:r>
            <a:r>
              <a:rPr lang="en-US" dirty="0" smtClean="0"/>
              <a:t> data versus </a:t>
            </a:r>
            <a:r>
              <a:rPr lang="en-US" i="1" dirty="0" smtClean="0"/>
              <a:t>transactional</a:t>
            </a:r>
            <a:r>
              <a:rPr lang="en-US" dirty="0" smtClean="0"/>
              <a:t> data, </a:t>
            </a:r>
            <a:r>
              <a:rPr lang="en-US" dirty="0"/>
              <a:t>H</a:t>
            </a:r>
            <a:r>
              <a:rPr lang="en-US" dirty="0" smtClean="0"/>
              <a:t>adoop can be a better fit: cheaper, faster, better</a:t>
            </a:r>
          </a:p>
          <a:p>
            <a:r>
              <a:rPr lang="en-US" dirty="0" smtClean="0"/>
              <a:t>Cheaper</a:t>
            </a:r>
          </a:p>
          <a:p>
            <a:pPr lvl="1"/>
            <a:r>
              <a:rPr lang="en-US" dirty="0" smtClean="0"/>
              <a:t>Scales to petabytes or more</a:t>
            </a:r>
          </a:p>
          <a:p>
            <a:r>
              <a:rPr lang="en-US" dirty="0" smtClean="0"/>
              <a:t>Faster</a:t>
            </a:r>
          </a:p>
          <a:p>
            <a:pPr lvl="1"/>
            <a:r>
              <a:rPr lang="en-US" dirty="0" smtClean="0"/>
              <a:t>Parallel data processing</a:t>
            </a:r>
          </a:p>
          <a:p>
            <a:r>
              <a:rPr lang="en-US" dirty="0" smtClean="0"/>
              <a:t>Better</a:t>
            </a:r>
          </a:p>
          <a:p>
            <a:pPr lvl="1"/>
            <a:r>
              <a:rPr lang="en-US" dirty="0" smtClean="0"/>
              <a:t>Suited for particular types of ‘Big Data’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435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(abbreviated)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171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Hadoop: The Definitive Guide, 4th </a:t>
            </a:r>
            <a:r>
              <a:rPr lang="en-US" dirty="0" smtClean="0"/>
              <a:t>Edition, Storage </a:t>
            </a:r>
            <a:r>
              <a:rPr lang="en-US" dirty="0"/>
              <a:t>and Analysis at Internet </a:t>
            </a:r>
            <a:r>
              <a:rPr lang="en-US" dirty="0" smtClean="0"/>
              <a:t>Scale, Tom White, Publisher</a:t>
            </a:r>
            <a:r>
              <a:rPr lang="en-US" dirty="0"/>
              <a:t>: O'Reilly </a:t>
            </a:r>
            <a:r>
              <a:rPr lang="en-US" dirty="0" smtClean="0"/>
              <a:t>Media, March 2015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http://shop.oreilly.com/product/0636920033448.</a:t>
            </a:r>
            <a:r>
              <a:rPr lang="en-US" dirty="0" smtClean="0">
                <a:hlinkClick r:id="rId2"/>
              </a:rPr>
              <a:t>do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http://hadoop.apache.org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Cloudera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https://www.cloudera.com/</a:t>
            </a:r>
            <a:r>
              <a:rPr lang="en-US" dirty="0" smtClean="0">
                <a:hlinkClick r:id="rId4"/>
              </a:rPr>
              <a:t>documentation.html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https://www.cloudera.com/documentation/enterprise/latest/topics/</a:t>
            </a:r>
            <a:r>
              <a:rPr lang="en-US" dirty="0" smtClean="0">
                <a:hlinkClick r:id="rId5"/>
              </a:rPr>
              <a:t>quickstart.html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Hortonworks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6"/>
              </a:rPr>
              <a:t>https://docs.hortonworks.com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MSOE CS4230 Distributed and Cloud Computing</a:t>
            </a:r>
          </a:p>
          <a:p>
            <a:pPr marL="0" indent="0">
              <a:buNone/>
            </a:pPr>
            <a:r>
              <a:rPr lang="en-US" dirty="0">
                <a:hlinkClick r:id="rId7"/>
              </a:rPr>
              <a:t>http://jayurbain.com/msoe/cs4230/</a:t>
            </a:r>
            <a:r>
              <a:rPr lang="en-US" dirty="0" smtClean="0">
                <a:hlinkClick r:id="rId7"/>
              </a:rPr>
              <a:t>outline.html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734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808"/>
            <a:ext cx="8229600" cy="5646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Hadoop Business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71358"/>
            <a:ext cx="8229600" cy="53279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Use behavioral data to make better decisions:</a:t>
            </a:r>
          </a:p>
          <a:p>
            <a:r>
              <a:rPr lang="en-US" sz="1600" dirty="0" smtClean="0"/>
              <a:t>Sensor data modeling</a:t>
            </a:r>
          </a:p>
          <a:p>
            <a:pPr lvl="1"/>
            <a:r>
              <a:rPr lang="en-US" sz="1600" dirty="0" smtClean="0"/>
              <a:t>Identify predictive patterns in large heterogeneous sensor data</a:t>
            </a:r>
          </a:p>
          <a:p>
            <a:pPr lvl="1"/>
            <a:r>
              <a:rPr lang="en-US" sz="1600" dirty="0" smtClean="0"/>
              <a:t>Location, activity, equipment, environmental</a:t>
            </a:r>
          </a:p>
          <a:p>
            <a:r>
              <a:rPr lang="en-US" sz="1600" dirty="0" smtClean="0"/>
              <a:t>Risk modeling </a:t>
            </a:r>
          </a:p>
          <a:p>
            <a:pPr lvl="1"/>
            <a:r>
              <a:rPr lang="en-US" sz="1600" dirty="0"/>
              <a:t>N</a:t>
            </a:r>
            <a:r>
              <a:rPr lang="en-US" sz="1600" dirty="0" smtClean="0"/>
              <a:t>eed to make best decisions from as much credit data as </a:t>
            </a:r>
            <a:r>
              <a:rPr lang="en-US" sz="1600" dirty="0" smtClean="0"/>
              <a:t>possible</a:t>
            </a:r>
          </a:p>
          <a:p>
            <a:pPr lvl="1"/>
            <a:r>
              <a:rPr lang="en-US" sz="1600" dirty="0" smtClean="0"/>
              <a:t>Optimize healthcare best practices</a:t>
            </a:r>
            <a:endParaRPr lang="en-US" sz="1600" dirty="0" smtClean="0"/>
          </a:p>
          <a:p>
            <a:r>
              <a:rPr lang="en-US" sz="1600" dirty="0" smtClean="0"/>
              <a:t>Credit card activity 	</a:t>
            </a:r>
          </a:p>
          <a:p>
            <a:pPr lvl="1"/>
            <a:r>
              <a:rPr lang="en-US" sz="1600" dirty="0" smtClean="0"/>
              <a:t>Use machine learning to identify patterns in transaction data</a:t>
            </a:r>
          </a:p>
          <a:p>
            <a:r>
              <a:rPr lang="en-US" sz="1600" dirty="0" smtClean="0"/>
              <a:t>Customer churn </a:t>
            </a:r>
          </a:p>
          <a:p>
            <a:pPr lvl="1"/>
            <a:r>
              <a:rPr lang="en-US" sz="1600" dirty="0"/>
              <a:t>E</a:t>
            </a:r>
            <a:r>
              <a:rPr lang="en-US" sz="1600" dirty="0" smtClean="0"/>
              <a:t>xpensive to acquire new customer. </a:t>
            </a:r>
          </a:p>
          <a:p>
            <a:r>
              <a:rPr lang="en-US" sz="1600" dirty="0" smtClean="0"/>
              <a:t>Recommendation engine</a:t>
            </a:r>
          </a:p>
          <a:p>
            <a:pPr lvl="1"/>
            <a:r>
              <a:rPr lang="en-US" sz="1600" dirty="0" smtClean="0"/>
              <a:t>Netflix, Amazon from preferences</a:t>
            </a:r>
          </a:p>
          <a:p>
            <a:r>
              <a:rPr lang="en-US" sz="1600" dirty="0" smtClean="0"/>
              <a:t>Search</a:t>
            </a:r>
          </a:p>
          <a:p>
            <a:pPr lvl="1"/>
            <a:r>
              <a:rPr lang="en-US" sz="1600" dirty="0" smtClean="0"/>
              <a:t>Indexing, construct distributed inverted index</a:t>
            </a:r>
          </a:p>
          <a:p>
            <a:r>
              <a:rPr lang="en-US" sz="1600" dirty="0"/>
              <a:t>M</a:t>
            </a:r>
            <a:r>
              <a:rPr lang="en-US" sz="1600" dirty="0" smtClean="0"/>
              <a:t>achine learning</a:t>
            </a:r>
          </a:p>
          <a:p>
            <a:pPr lvl="1"/>
            <a:r>
              <a:rPr lang="en-US" sz="1600" dirty="0" smtClean="0"/>
              <a:t>Fit complex, high-dimensional, non-linear models to massive data sets</a:t>
            </a:r>
          </a:p>
          <a:p>
            <a:r>
              <a:rPr lang="en-US" sz="1600" dirty="0" smtClean="0"/>
              <a:t>Add targeting</a:t>
            </a:r>
          </a:p>
          <a:p>
            <a:pPr lvl="1"/>
            <a:r>
              <a:rPr lang="en-US" sz="1600" dirty="0" smtClean="0"/>
              <a:t>Classic behavior modeling from click-through data</a:t>
            </a:r>
          </a:p>
          <a:p>
            <a:r>
              <a:rPr lang="en-US" sz="1600" dirty="0" smtClean="0"/>
              <a:t>Data transformation</a:t>
            </a:r>
          </a:p>
          <a:p>
            <a:pPr lvl="1"/>
            <a:r>
              <a:rPr lang="en-US" sz="1600" dirty="0" smtClean="0"/>
              <a:t>Patient de-identification, NLP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68027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Organizations often combine transactional data with behavioral data to make better decisions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Facebook</a:t>
            </a:r>
          </a:p>
          <a:p>
            <a:r>
              <a:rPr lang="en-US" dirty="0" smtClean="0"/>
              <a:t>Yahoo!</a:t>
            </a:r>
          </a:p>
          <a:p>
            <a:pPr lvl="1"/>
            <a:r>
              <a:rPr lang="en-US" dirty="0" err="1" smtClean="0"/>
              <a:t>Hortonworks</a:t>
            </a:r>
            <a:r>
              <a:rPr lang="en-US" dirty="0" smtClean="0"/>
              <a:t> was started from ex-</a:t>
            </a:r>
            <a:r>
              <a:rPr lang="en-US" dirty="0" err="1" smtClean="0"/>
              <a:t>Yahoo’ers</a:t>
            </a:r>
            <a:endParaRPr lang="en-US" dirty="0" smtClean="0"/>
          </a:p>
          <a:p>
            <a:r>
              <a:rPr lang="en-US" dirty="0" smtClean="0"/>
              <a:t>Amazon</a:t>
            </a:r>
          </a:p>
          <a:p>
            <a:r>
              <a:rPr lang="en-US" dirty="0" smtClean="0"/>
              <a:t>eBay</a:t>
            </a:r>
          </a:p>
          <a:p>
            <a:r>
              <a:rPr lang="en-US" dirty="0" smtClean="0"/>
              <a:t>American Airlines</a:t>
            </a:r>
          </a:p>
          <a:p>
            <a:r>
              <a:rPr lang="en-US" dirty="0" smtClean="0"/>
              <a:t>NY Times</a:t>
            </a:r>
          </a:p>
          <a:p>
            <a:r>
              <a:rPr lang="en-US" dirty="0" smtClean="0"/>
              <a:t>Federal Reserve Board</a:t>
            </a:r>
          </a:p>
          <a:p>
            <a:r>
              <a:rPr lang="en-US" dirty="0" smtClean="0"/>
              <a:t>IBM</a:t>
            </a:r>
          </a:p>
          <a:p>
            <a:r>
              <a:rPr lang="en-US" dirty="0" err="1" smtClean="0"/>
              <a:t>Orbitz</a:t>
            </a:r>
            <a:endParaRPr lang="en-US" dirty="0" smtClean="0"/>
          </a:p>
          <a:p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789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versus HBase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86772"/>
            <a:ext cx="8229600" cy="217740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HDFS file system is designed for very large blocks 64/128M chunks versus 8K blocks in traditional file system.</a:t>
            </a:r>
          </a:p>
          <a:p>
            <a:r>
              <a:rPr lang="en-US" dirty="0" smtClean="0"/>
              <a:t>Written in Java, programming API</a:t>
            </a:r>
          </a:p>
          <a:p>
            <a:r>
              <a:rPr lang="en-US" dirty="0" smtClean="0"/>
              <a:t>HBase wide column store, schema on read. Easier for non-programmers.</a:t>
            </a:r>
          </a:p>
          <a:p>
            <a:r>
              <a:rPr lang="en-US" dirty="0" smtClean="0"/>
              <a:t>HBase </a:t>
            </a:r>
            <a:r>
              <a:rPr lang="en-US" dirty="0" smtClean="0"/>
              <a:t>stores table in HDFS.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242720"/>
            <a:ext cx="78994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58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Hadoop Job Categories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Hadoop Developer – </a:t>
            </a:r>
            <a:r>
              <a:rPr lang="en-US" dirty="0" smtClean="0"/>
              <a:t>our focus</a:t>
            </a:r>
            <a:endParaRPr lang="en-US" dirty="0" smtClean="0"/>
          </a:p>
          <a:p>
            <a:r>
              <a:rPr lang="en-US" dirty="0" smtClean="0"/>
              <a:t>Hadoop Administrator</a:t>
            </a:r>
          </a:p>
          <a:p>
            <a:r>
              <a:rPr lang="en-US" dirty="0" smtClean="0"/>
              <a:t>Hadoop Architect</a:t>
            </a:r>
          </a:p>
          <a:p>
            <a:endParaRPr lang="en-US" dirty="0"/>
          </a:p>
          <a:p>
            <a:r>
              <a:rPr lang="en-US" dirty="0" smtClean="0"/>
              <a:t>Note: </a:t>
            </a:r>
            <a:r>
              <a:rPr lang="en-US" i="1" dirty="0" smtClean="0"/>
              <a:t>Debugging is multi-disciplinary</a:t>
            </a:r>
          </a:p>
          <a:p>
            <a:pPr lvl="1"/>
            <a:r>
              <a:rPr lang="en-US" dirty="0" smtClean="0"/>
              <a:t>Problems due to cluster architecture, available resources can cause programs to </a:t>
            </a:r>
            <a:r>
              <a:rPr lang="en-US" dirty="0" smtClean="0"/>
              <a:t>fail</a:t>
            </a:r>
          </a:p>
          <a:p>
            <a:pPr lvl="1"/>
            <a:r>
              <a:rPr lang="en-US" dirty="0" smtClean="0"/>
              <a:t>Often need to change your program to optimize use of existing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4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 Hadoop the processing API is _____</a:t>
            </a:r>
          </a:p>
          <a:p>
            <a:pPr lvl="1"/>
            <a:r>
              <a:rPr lang="en-US" dirty="0" err="1" smtClean="0"/>
              <a:t>MapReduce</a:t>
            </a:r>
            <a:endParaRPr lang="en-US" dirty="0" smtClean="0"/>
          </a:p>
          <a:p>
            <a:pPr lvl="1"/>
            <a:r>
              <a:rPr lang="en-US" dirty="0" smtClean="0"/>
              <a:t>HDFS</a:t>
            </a:r>
          </a:p>
          <a:p>
            <a:pPr lvl="1"/>
            <a:r>
              <a:rPr lang="en-US" dirty="0" err="1" smtClean="0"/>
              <a:t>Hbase</a:t>
            </a:r>
            <a:endParaRPr lang="en-US" dirty="0" smtClean="0"/>
          </a:p>
          <a:p>
            <a:pPr lvl="1"/>
            <a:r>
              <a:rPr lang="en-US" dirty="0" smtClean="0"/>
              <a:t>Hive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Programmers can natively process large files using ______, but Analysts can use ______ to query data from large files</a:t>
            </a:r>
          </a:p>
          <a:p>
            <a:pPr lvl="1"/>
            <a:r>
              <a:rPr lang="en-US" dirty="0" smtClean="0"/>
              <a:t>MapReduce; </a:t>
            </a:r>
            <a:r>
              <a:rPr lang="en-US" dirty="0" err="1" smtClean="0"/>
              <a:t>Hbase</a:t>
            </a:r>
            <a:endParaRPr lang="en-US" dirty="0" smtClean="0"/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; MapReduce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; HDFS</a:t>
            </a:r>
          </a:p>
          <a:p>
            <a:pPr lvl="1"/>
            <a:r>
              <a:rPr lang="en-US" dirty="0" smtClean="0"/>
              <a:t>HDFS; </a:t>
            </a:r>
            <a:r>
              <a:rPr lang="en-US" dirty="0" err="1" smtClean="0"/>
              <a:t>MapReduce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798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JVM – execute Java </a:t>
            </a:r>
            <a:r>
              <a:rPr lang="en-US" dirty="0" err="1" smtClean="0"/>
              <a:t>bytecode</a:t>
            </a:r>
            <a:r>
              <a:rPr lang="en-US" dirty="0" smtClean="0"/>
              <a:t> in an executable program.</a:t>
            </a:r>
          </a:p>
          <a:p>
            <a:r>
              <a:rPr lang="en-US" dirty="0" smtClean="0"/>
              <a:t>Hadoop processes run in </a:t>
            </a:r>
            <a:r>
              <a:rPr lang="en-US" i="1" dirty="0" smtClean="0"/>
              <a:t>separate</a:t>
            </a:r>
            <a:r>
              <a:rPr lang="en-US" dirty="0" smtClean="0"/>
              <a:t> JVM’s.</a:t>
            </a:r>
          </a:p>
          <a:p>
            <a:r>
              <a:rPr lang="en-US" dirty="0" smtClean="0"/>
              <a:t>Traditional data processing programs run multiple processes (threads) in the same JVM, and can share state.</a:t>
            </a:r>
          </a:p>
          <a:p>
            <a:r>
              <a:rPr lang="en-US" dirty="0" smtClean="0"/>
              <a:t>By running processes on separate JVM’s they can </a:t>
            </a:r>
            <a:r>
              <a:rPr lang="en-US" i="1" dirty="0" smtClean="0"/>
              <a:t>not</a:t>
            </a:r>
            <a:r>
              <a:rPr lang="en-US" dirty="0" smtClean="0"/>
              <a:t> share state.</a:t>
            </a:r>
          </a:p>
          <a:p>
            <a:r>
              <a:rPr lang="en-US" dirty="0" smtClean="0"/>
              <a:t>JVM process for Version 2.0 </a:t>
            </a:r>
            <a:r>
              <a:rPr lang="en-US" dirty="0" smtClean="0"/>
              <a:t>MapReduce (MRv2) </a:t>
            </a:r>
            <a:r>
              <a:rPr lang="en-US" dirty="0" smtClean="0"/>
              <a:t>has been changed from Version </a:t>
            </a:r>
            <a:r>
              <a:rPr lang="en-US" dirty="0" smtClean="0"/>
              <a:t>1.0: MRv2 add the YARN </a:t>
            </a:r>
            <a:r>
              <a:rPr lang="en-US" dirty="0" smtClean="0"/>
              <a:t>resource management layer.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409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File System - HDFS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HDFS</a:t>
            </a:r>
          </a:p>
          <a:p>
            <a:pPr lvl="1"/>
            <a:r>
              <a:rPr lang="en-US" dirty="0" smtClean="0"/>
              <a:t>Distributed (triple replicated, files partitioned on 3-nodes)  </a:t>
            </a:r>
            <a:endParaRPr lang="en-US" dirty="0"/>
          </a:p>
          <a:p>
            <a:pPr lvl="1"/>
            <a:r>
              <a:rPr lang="en-US" dirty="0" smtClean="0"/>
              <a:t>pseudo-distributed modes (single node)</a:t>
            </a:r>
          </a:p>
          <a:p>
            <a:r>
              <a:rPr lang="en-US" dirty="0" smtClean="0"/>
              <a:t>Regular file system</a:t>
            </a:r>
          </a:p>
          <a:p>
            <a:pPr lvl="1"/>
            <a:r>
              <a:rPr lang="en-US" dirty="0" smtClean="0"/>
              <a:t>Standalone</a:t>
            </a:r>
          </a:p>
          <a:p>
            <a:r>
              <a:rPr lang="en-US" dirty="0" smtClean="0"/>
              <a:t>Cloud file system</a:t>
            </a:r>
          </a:p>
          <a:p>
            <a:pPr lvl="1"/>
            <a:r>
              <a:rPr lang="en-US" dirty="0" smtClean="0"/>
              <a:t>AWS S3; Azure Blob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79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Hadoop: Files </a:t>
            </a:r>
            <a:r>
              <a:rPr lang="en-US" dirty="0" smtClean="0"/>
              <a:t>and JVMs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node</a:t>
            </a:r>
          </a:p>
          <a:p>
            <a:pPr lvl="1"/>
            <a:r>
              <a:rPr lang="en-US" dirty="0" smtClean="0"/>
              <a:t>Local file system</a:t>
            </a:r>
          </a:p>
          <a:p>
            <a:pPr lvl="1"/>
            <a:r>
              <a:rPr lang="en-US" dirty="0" smtClean="0"/>
              <a:t>Single JVM</a:t>
            </a:r>
          </a:p>
          <a:p>
            <a:r>
              <a:rPr lang="en-US" dirty="0" smtClean="0"/>
              <a:t>Pseudo-distributed</a:t>
            </a:r>
          </a:p>
          <a:p>
            <a:pPr lvl="1"/>
            <a:r>
              <a:rPr lang="en-US" dirty="0" smtClean="0"/>
              <a:t>Uses HDFS</a:t>
            </a:r>
          </a:p>
          <a:p>
            <a:pPr lvl="1"/>
            <a:r>
              <a:rPr lang="en-US" dirty="0" smtClean="0"/>
              <a:t>JVM daemons run 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41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1133"/>
            <a:ext cx="8229600" cy="1670192"/>
          </a:xfrm>
        </p:spPr>
        <p:txBody>
          <a:bodyPr>
            <a:noAutofit/>
          </a:bodyPr>
          <a:lstStyle/>
          <a:p>
            <a:pPr algn="l"/>
            <a:r>
              <a:rPr lang="en-US" sz="2400" b="1" dirty="0" smtClean="0"/>
              <a:t>Fully Distributed Mode</a:t>
            </a:r>
            <a:br>
              <a:rPr lang="en-US" sz="2400" b="1" dirty="0" smtClean="0"/>
            </a:br>
            <a:r>
              <a:rPr lang="en-US" sz="2000" dirty="0" smtClean="0"/>
              <a:t>- 3 physical servers </a:t>
            </a:r>
            <a:br>
              <a:rPr lang="en-US" sz="2000" dirty="0" smtClean="0"/>
            </a:br>
            <a:r>
              <a:rPr lang="en-US" sz="2000" dirty="0" smtClean="0"/>
              <a:t>   -</a:t>
            </a:r>
            <a:r>
              <a:rPr lang="en-US" sz="2000" dirty="0"/>
              <a:t> </a:t>
            </a:r>
            <a:r>
              <a:rPr lang="en-US" sz="2000" dirty="0" smtClean="0"/>
              <a:t>daemons run and tracking tasks, manage chunk storage </a:t>
            </a:r>
            <a:br>
              <a:rPr lang="en-US" sz="2000" dirty="0" smtClean="0"/>
            </a:br>
            <a:r>
              <a:rPr lang="en-US" sz="2000" dirty="0" smtClean="0"/>
              <a:t>- Job Tracker and Name Node (chunk/data mgmt.) runs on a separate server(s) server</a:t>
            </a:r>
            <a:br>
              <a:rPr lang="en-US" sz="2000" dirty="0" smtClean="0"/>
            </a:br>
            <a:r>
              <a:rPr lang="en-US" sz="2000" dirty="0" smtClean="0"/>
              <a:t>- All separate JVM’s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043800"/>
            <a:ext cx="85979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80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61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Hadoop Cluster Components “Ecosystem”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00850"/>
            <a:ext cx="8521700" cy="360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8333" y="4239380"/>
            <a:ext cx="83481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YARN – Yet Another Resource Negotiator</a:t>
            </a:r>
          </a:p>
          <a:p>
            <a:r>
              <a:rPr lang="en-US" dirty="0" smtClean="0"/>
              <a:t>Hive – HQL </a:t>
            </a:r>
            <a:r>
              <a:rPr lang="en-US" dirty="0" smtClean="0"/>
              <a:t>- SQL </a:t>
            </a:r>
            <a:r>
              <a:rPr lang="en-US" dirty="0" smtClean="0"/>
              <a:t>like query language</a:t>
            </a:r>
          </a:p>
          <a:p>
            <a:r>
              <a:rPr lang="en-US" dirty="0" smtClean="0"/>
              <a:t>Pig – scripting language for ETL</a:t>
            </a:r>
          </a:p>
          <a:p>
            <a:r>
              <a:rPr lang="en-US" dirty="0" smtClean="0"/>
              <a:t>Mahout – machine learning library</a:t>
            </a:r>
          </a:p>
          <a:p>
            <a:r>
              <a:rPr lang="en-US" dirty="0" err="1" smtClean="0"/>
              <a:t>Oozie</a:t>
            </a:r>
            <a:r>
              <a:rPr lang="en-US" dirty="0" smtClean="0"/>
              <a:t>  - workflow, coordination of jobs</a:t>
            </a:r>
          </a:p>
          <a:p>
            <a:r>
              <a:rPr lang="en-US" dirty="0" smtClean="0"/>
              <a:t>Zookeeper – coordinates groups of jobs</a:t>
            </a:r>
          </a:p>
          <a:p>
            <a:r>
              <a:rPr lang="en-US" dirty="0" err="1" smtClean="0"/>
              <a:t>Sqoop</a:t>
            </a:r>
            <a:r>
              <a:rPr lang="en-US" dirty="0" smtClean="0"/>
              <a:t>  - data exchange between RDBMS and Hadoop</a:t>
            </a:r>
          </a:p>
          <a:p>
            <a:r>
              <a:rPr lang="en-US" dirty="0" smtClean="0"/>
              <a:t>Flume – log collector</a:t>
            </a:r>
          </a:p>
          <a:p>
            <a:r>
              <a:rPr lang="en-US" dirty="0" err="1" smtClean="0"/>
              <a:t>Ambari</a:t>
            </a:r>
            <a:r>
              <a:rPr lang="en-US" dirty="0" smtClean="0"/>
              <a:t> – provisioning, managing and monitoring Hadoop Clusters</a:t>
            </a:r>
          </a:p>
        </p:txBody>
      </p:sp>
    </p:spTree>
    <p:extLst>
      <p:ext uri="{BB962C8B-B14F-4D97-AF65-F5344CB8AC3E}">
        <p14:creationId xmlns:p14="http://schemas.microsoft.com/office/powerpoint/2010/main" val="225395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Install Virtual Box: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https://www.virtualbox.org/wiki/</a:t>
            </a:r>
            <a:r>
              <a:rPr lang="en-US" sz="2400" dirty="0" smtClean="0">
                <a:hlinkClick r:id="rId2"/>
              </a:rPr>
              <a:t>VirtualBox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Download </a:t>
            </a:r>
            <a:r>
              <a:rPr lang="en-US" sz="2400" dirty="0" err="1" smtClean="0"/>
              <a:t>Cloudera</a:t>
            </a:r>
            <a:r>
              <a:rPr lang="en-US" sz="2400" dirty="0" smtClean="0"/>
              <a:t> </a:t>
            </a:r>
            <a:r>
              <a:rPr lang="en-US" sz="2400" dirty="0" err="1" smtClean="0"/>
              <a:t>Quickstart</a:t>
            </a:r>
            <a:r>
              <a:rPr lang="en-US" sz="2400" dirty="0" smtClean="0"/>
              <a:t> VM: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https://www.cloudera.com/downloads.html?src=GoogleAdWords&amp;gclid=</a:t>
            </a:r>
            <a:r>
              <a:rPr lang="en-US" sz="2400" dirty="0" smtClean="0">
                <a:hlinkClick r:id="rId3"/>
              </a:rPr>
              <a:t>CjwKEAjwsqjKBRDtwOSjs6GTgmASJACRbI3fv5t4JrzIWrgx3PIsoOpPlWXOiKDHNAPWgRsfS45qlxoCK2rw_wcB</a:t>
            </a:r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974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Ambari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sz="2400" dirty="0">
                <a:hlinkClick r:id="rId2"/>
              </a:rPr>
              <a:t>http://ambari.ctsi.mcw.edu/#/</a:t>
            </a:r>
            <a:r>
              <a:rPr lang="en-US" sz="2400" dirty="0" smtClean="0">
                <a:hlinkClick r:id="rId2"/>
              </a:rPr>
              <a:t>login</a:t>
            </a:r>
            <a:endParaRPr lang="en-US" sz="2400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1940"/>
            <a:ext cx="9144000" cy="473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85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Ambari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0"/>
            <a:ext cx="8052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01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312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hlinkClick r:id="rId3"/>
              </a:rPr>
              <a:t>http://hadop.apache.org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304" y="739037"/>
            <a:ext cx="6414475" cy="53071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653" y="6133862"/>
            <a:ext cx="6378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Setting up binaries and setting up plain vanilla Hadoop is difficult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Go with </a:t>
            </a:r>
            <a:r>
              <a:rPr lang="en-US" dirty="0" smtClean="0">
                <a:solidFill>
                  <a:srgbClr val="FF0000"/>
                </a:solidFill>
              </a:rPr>
              <a:t>a distribution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from </a:t>
            </a:r>
            <a:r>
              <a:rPr lang="en-US" dirty="0" err="1" smtClean="0">
                <a:solidFill>
                  <a:srgbClr val="FF0000"/>
                </a:solidFill>
              </a:rPr>
              <a:t>Cloudera</a:t>
            </a:r>
            <a:r>
              <a:rPr lang="en-US" dirty="0" smtClean="0">
                <a:solidFill>
                  <a:srgbClr val="FF0000"/>
                </a:solidFill>
              </a:rPr>
              <a:t> or </a:t>
            </a:r>
            <a:r>
              <a:rPr lang="en-US" dirty="0" err="1" smtClean="0">
                <a:solidFill>
                  <a:srgbClr val="FF0000"/>
                </a:solidFill>
              </a:rPr>
              <a:t>Hortonworks</a:t>
            </a:r>
            <a:r>
              <a:rPr lang="en-US" dirty="0" smtClean="0">
                <a:solidFill>
                  <a:srgbClr val="FF0000"/>
                </a:solidFill>
              </a:rPr>
              <a:t>, or cloud.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122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Cloudera</a:t>
            </a:r>
            <a:r>
              <a:rPr lang="en-US" dirty="0" smtClean="0"/>
              <a:t> Distribution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511300"/>
            <a:ext cx="87503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79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www.cloudera.com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41" y="1241340"/>
            <a:ext cx="7527563" cy="56166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42957" y="5367130"/>
            <a:ext cx="90556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954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Downloads: </a:t>
            </a:r>
            <a:r>
              <a:rPr lang="en-US" dirty="0" err="1" smtClean="0"/>
              <a:t>Cloudera</a:t>
            </a:r>
            <a:r>
              <a:rPr lang="en-US" dirty="0" smtClean="0"/>
              <a:t> Quick Start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85567"/>
            <a:ext cx="8467735" cy="49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61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hortonworks.com</a:t>
            </a:r>
            <a:r>
              <a:rPr lang="en-US" dirty="0" smtClean="0"/>
              <a:t>/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092" y="1105157"/>
            <a:ext cx="6848828" cy="534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87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mapr.com</a:t>
            </a:r>
            <a:r>
              <a:rPr lang="en-US" dirty="0" smtClean="0"/>
              <a:t>/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83" y="1197369"/>
            <a:ext cx="7247161" cy="540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98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Vendors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vendor resources</a:t>
            </a:r>
          </a:p>
          <a:p>
            <a:r>
              <a:rPr lang="en-US" dirty="0" smtClean="0"/>
              <a:t>Important to see which projects vendors are supporting, e.g., </a:t>
            </a:r>
            <a:r>
              <a:rPr lang="en-US" dirty="0" err="1" smtClean="0"/>
              <a:t>Tez</a:t>
            </a:r>
            <a:r>
              <a:rPr lang="en-US" dirty="0" smtClean="0"/>
              <a:t> for interactive queries on Hadoop in addition to batch-based queries.</a:t>
            </a:r>
          </a:p>
          <a:p>
            <a:r>
              <a:rPr lang="en-US" dirty="0" smtClean="0"/>
              <a:t>Applications targeted and provided by vendors</a:t>
            </a:r>
          </a:p>
          <a:p>
            <a:r>
              <a:rPr lang="en-US" dirty="0"/>
              <a:t>V</a:t>
            </a:r>
            <a:r>
              <a:rPr lang="en-US" dirty="0" smtClean="0"/>
              <a:t>ery competitive, no right/wrong answer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140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362"/>
            <a:ext cx="8229600" cy="592138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https://</a:t>
            </a:r>
            <a:r>
              <a:rPr lang="en-US" sz="2400" dirty="0" err="1" smtClean="0"/>
              <a:t>www.cloudera.com</a:t>
            </a:r>
            <a:r>
              <a:rPr lang="en-US" sz="2400" dirty="0" smtClean="0"/>
              <a:t>/get-started/</a:t>
            </a:r>
            <a:r>
              <a:rPr lang="en-US" sz="2400" dirty="0" err="1" smtClean="0"/>
              <a:t>cloudera-live.html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Note: </a:t>
            </a:r>
            <a:r>
              <a:rPr lang="en-US" sz="2400" dirty="0" smtClean="0"/>
              <a:t>scroll down and select Online HUE Tutorial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2" y="1015835"/>
            <a:ext cx="7199991" cy="561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54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 a basic overview of Hadoop Tools</a:t>
            </a:r>
          </a:p>
          <a:p>
            <a:r>
              <a:rPr lang="en-US" dirty="0" smtClean="0"/>
              <a:t>Go into a little more depth with MapReduce and Hive</a:t>
            </a:r>
          </a:p>
          <a:p>
            <a:endParaRPr lang="en-US" dirty="0"/>
          </a:p>
          <a:p>
            <a:r>
              <a:rPr lang="en-US" dirty="0" smtClean="0"/>
              <a:t>Expected background:</a:t>
            </a:r>
          </a:p>
          <a:p>
            <a:pPr lvl="1"/>
            <a:r>
              <a:rPr lang="en-US" dirty="0"/>
              <a:t>Programming language – Java, Python</a:t>
            </a:r>
          </a:p>
          <a:p>
            <a:pPr lvl="1"/>
            <a:r>
              <a:rPr lang="en-US" dirty="0"/>
              <a:t>Relational database – admin, query</a:t>
            </a:r>
          </a:p>
          <a:p>
            <a:pPr lvl="1"/>
            <a:r>
              <a:rPr lang="en-US" dirty="0"/>
              <a:t>Basic Linux commands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324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Cloudera</a:t>
            </a:r>
            <a:r>
              <a:rPr lang="en-US" dirty="0" smtClean="0"/>
              <a:t> Live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go.cloudera.com</a:t>
            </a:r>
            <a:r>
              <a:rPr lang="en-US" dirty="0" smtClean="0"/>
              <a:t>/hue-demo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206" y="1654185"/>
            <a:ext cx="4931085" cy="492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75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0"/>
            <a:ext cx="6233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18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0"/>
            <a:ext cx="8168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11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Hive Query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951" b="139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9930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274" y="196974"/>
            <a:ext cx="6033468" cy="5219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0402" y="5416664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Hive - </a:t>
            </a:r>
            <a:r>
              <a:rPr lang="en-US" dirty="0" err="1" smtClean="0"/>
              <a:t>bstraction</a:t>
            </a:r>
            <a:r>
              <a:rPr lang="en-US" dirty="0" smtClean="0"/>
              <a:t> </a:t>
            </a:r>
            <a:r>
              <a:rPr lang="en-US" dirty="0" smtClean="0"/>
              <a:t>over map reduce,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You do not get back an immediate</a:t>
            </a:r>
            <a:r>
              <a:rPr lang="en-US" baseline="0" dirty="0" smtClean="0"/>
              <a:t> result.</a:t>
            </a:r>
          </a:p>
          <a:p>
            <a:pPr marL="285750" indent="-285750">
              <a:buFont typeface="Arial"/>
              <a:buChar char="•"/>
            </a:pPr>
            <a:r>
              <a:rPr lang="en-US" baseline="0" dirty="0" smtClean="0"/>
              <a:t>Broken down into a series of Map Jobs and Reduce jobs.</a:t>
            </a:r>
          </a:p>
          <a:p>
            <a:pPr marL="285750" indent="-285750">
              <a:buFont typeface="Arial"/>
              <a:buChar char="•"/>
            </a:pPr>
            <a:r>
              <a:rPr lang="en-US" baseline="0" dirty="0" smtClean="0"/>
              <a:t>Runs in parallel across nodes in Hadoop cluster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1726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3533913" y="1314174"/>
            <a:ext cx="717826" cy="1325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8834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 Query for ETL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02" y="1505102"/>
            <a:ext cx="7659517" cy="475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7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Versions and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Relatively new ecosystem - ~2007</a:t>
            </a:r>
          </a:p>
          <a:p>
            <a:r>
              <a:rPr lang="en-US" dirty="0" smtClean="0"/>
              <a:t>Major stable releases</a:t>
            </a:r>
          </a:p>
          <a:p>
            <a:pPr lvl="1"/>
            <a:r>
              <a:rPr lang="en-US" dirty="0" smtClean="0"/>
              <a:t>1.0 2011</a:t>
            </a:r>
          </a:p>
          <a:p>
            <a:pPr lvl="1"/>
            <a:r>
              <a:rPr lang="en-US" dirty="0" smtClean="0"/>
              <a:t>2.2 2013 – YARN/</a:t>
            </a:r>
            <a:r>
              <a:rPr lang="en-US" dirty="0" err="1" smtClean="0"/>
              <a:t>MapReduce</a:t>
            </a:r>
            <a:r>
              <a:rPr lang="en-US" dirty="0" smtClean="0"/>
              <a:t> 2.0</a:t>
            </a:r>
          </a:p>
          <a:p>
            <a:pPr lvl="1"/>
            <a:r>
              <a:rPr lang="en-US" dirty="0" smtClean="0"/>
              <a:t>2.4 2014 – Enterprise features, auto-failover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2.7.3 2016 – current</a:t>
            </a:r>
          </a:p>
          <a:p>
            <a:pPr lvl="1"/>
            <a:r>
              <a:rPr lang="en-US" dirty="0" smtClean="0"/>
              <a:t>3.0 2017 - alpha</a:t>
            </a:r>
          </a:p>
          <a:p>
            <a:pPr marL="342900" lvl="1" indent="-342900">
              <a:buFont typeface="Arial"/>
              <a:buChar char="•"/>
            </a:pPr>
            <a:r>
              <a:rPr lang="en-US" sz="3200" dirty="0"/>
              <a:t> Decide if you want to work on a Cloud – clusters of VM’s.</a:t>
            </a:r>
          </a:p>
          <a:p>
            <a:pPr lvl="1"/>
            <a:r>
              <a:rPr lang="en-US" dirty="0"/>
              <a:t>EMR – AWS</a:t>
            </a:r>
          </a:p>
          <a:p>
            <a:pPr lvl="1"/>
            <a:r>
              <a:rPr lang="en-US" dirty="0" err="1"/>
              <a:t>HDInsight</a:t>
            </a:r>
            <a:r>
              <a:rPr lang="en-US" dirty="0"/>
              <a:t> - Azure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5286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EMR – AWS</a:t>
            </a:r>
            <a:br>
              <a:rPr lang="en-US" sz="3200" dirty="0" smtClean="0"/>
            </a:br>
            <a:r>
              <a:rPr lang="en-US" sz="3200" dirty="0" smtClean="0"/>
              <a:t>https://</a:t>
            </a:r>
            <a:r>
              <a:rPr lang="en-US" sz="3200" dirty="0" err="1" smtClean="0"/>
              <a:t>aws.amazon.com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96" y="1550563"/>
            <a:ext cx="5895064" cy="44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45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Can run directly out of S3 file system, or copy data from S3 to HDFS.</a:t>
            </a:r>
            <a:br>
              <a:rPr lang="en-US" sz="2400" dirty="0" smtClean="0"/>
            </a:br>
            <a:r>
              <a:rPr lang="en-US" sz="2400" dirty="0" smtClean="0"/>
              <a:t>When you create a cluster, </a:t>
            </a:r>
            <a:r>
              <a:rPr lang="en-US" sz="2400" i="1" dirty="0" smtClean="0"/>
              <a:t>remember</a:t>
            </a:r>
            <a:r>
              <a:rPr lang="en-US" sz="2400" dirty="0" smtClean="0"/>
              <a:t> to shut it off</a:t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608" y="1733142"/>
            <a:ext cx="7098713" cy="473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49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708393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Two fundamental components plus </a:t>
            </a:r>
            <a:r>
              <a:rPr lang="en-US" i="1" dirty="0" smtClean="0"/>
              <a:t>projects</a:t>
            </a:r>
          </a:p>
          <a:p>
            <a:r>
              <a:rPr lang="en-US" dirty="0" smtClean="0"/>
              <a:t>Open-source data storage: </a:t>
            </a:r>
          </a:p>
          <a:p>
            <a:pPr lvl="1"/>
            <a:r>
              <a:rPr lang="en-US" dirty="0" smtClean="0"/>
              <a:t>HDFS</a:t>
            </a:r>
          </a:p>
          <a:p>
            <a:r>
              <a:rPr lang="en-US" dirty="0" smtClean="0"/>
              <a:t>Processing API: </a:t>
            </a:r>
          </a:p>
          <a:p>
            <a:pPr lvl="1"/>
            <a:r>
              <a:rPr lang="en-US" dirty="0" smtClean="0"/>
              <a:t>MapReduce</a:t>
            </a:r>
          </a:p>
          <a:p>
            <a:r>
              <a:rPr lang="en-US" dirty="0" smtClean="0"/>
              <a:t>Other projects/libraries: 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Hive, Pig, Spark, Storm,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75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 smtClean="0"/>
              <a:t>https://</a:t>
            </a:r>
            <a:r>
              <a:rPr lang="en-US" sz="2800" dirty="0" err="1" smtClean="0"/>
              <a:t>azure.microsoft.com</a:t>
            </a:r>
            <a:r>
              <a:rPr lang="en-US" sz="2800" dirty="0" smtClean="0"/>
              <a:t>/en-us/services/</a:t>
            </a:r>
            <a:r>
              <a:rPr lang="en-US" sz="2800" dirty="0" err="1" smtClean="0"/>
              <a:t>hdinsight</a:t>
            </a:r>
            <a:r>
              <a:rPr lang="en-US" sz="2800" dirty="0" smtClean="0"/>
              <a:t>/</a:t>
            </a:r>
            <a:br>
              <a:rPr lang="en-US" sz="2800" dirty="0" smtClean="0"/>
            </a:br>
            <a:r>
              <a:rPr lang="en-US" sz="2800" dirty="0" smtClean="0"/>
              <a:t>Note: </a:t>
            </a:r>
            <a:r>
              <a:rPr lang="en-US" sz="2400" dirty="0" smtClean="0"/>
              <a:t>Runs</a:t>
            </a:r>
            <a:r>
              <a:rPr lang="en-US" sz="2400" baseline="0" dirty="0" smtClean="0"/>
              <a:t> on windows not </a:t>
            </a:r>
            <a:r>
              <a:rPr lang="en-US" sz="2400" baseline="0" dirty="0" err="1" smtClean="0"/>
              <a:t>linux</a:t>
            </a:r>
            <a:r>
              <a:rPr lang="en-US" sz="2400" baseline="0" dirty="0" smtClean="0"/>
              <a:t>, still uses </a:t>
            </a:r>
            <a:r>
              <a:rPr lang="en-US" sz="2400" baseline="0" dirty="0" err="1" smtClean="0"/>
              <a:t>MapReduce</a:t>
            </a:r>
            <a:r>
              <a:rPr lang="en-US" sz="2400" baseline="0" dirty="0" smtClean="0"/>
              <a:t>, HDFS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8790"/>
            <a:ext cx="9144000" cy="481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217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99035"/>
            <a:ext cx="8229600" cy="4965143"/>
          </a:xfrm>
        </p:spPr>
        <p:txBody>
          <a:bodyPr>
            <a:noAutofit/>
          </a:bodyPr>
          <a:lstStyle/>
          <a:p>
            <a:r>
              <a:rPr lang="en-US" sz="2000" dirty="0" smtClean="0"/>
              <a:t>JVMs do not share state and the different Hadoop processes run in separate JVMs</a:t>
            </a:r>
          </a:p>
          <a:p>
            <a:pPr lvl="1"/>
            <a:r>
              <a:rPr lang="en-US" sz="2000" dirty="0" smtClean="0"/>
              <a:t>True</a:t>
            </a:r>
          </a:p>
          <a:p>
            <a:pPr lvl="1"/>
            <a:r>
              <a:rPr lang="en-US" sz="2000" dirty="0" smtClean="0"/>
              <a:t>False</a:t>
            </a:r>
          </a:p>
          <a:p>
            <a:endParaRPr lang="en-US" sz="2000" dirty="0" smtClean="0"/>
          </a:p>
          <a:p>
            <a:r>
              <a:rPr lang="en-US" sz="2000" dirty="0" smtClean="0"/>
              <a:t>If you deploy in ______ mode you’re going to use HDFS and the Java Daemons are going to run all the processes on a single machine.</a:t>
            </a:r>
          </a:p>
          <a:p>
            <a:pPr lvl="1"/>
            <a:r>
              <a:rPr lang="en-US" sz="2000" dirty="0" smtClean="0"/>
              <a:t>Multi</a:t>
            </a:r>
          </a:p>
          <a:p>
            <a:pPr lvl="1"/>
            <a:r>
              <a:rPr lang="en-US" sz="2000" dirty="0" smtClean="0"/>
              <a:t>Multi or single</a:t>
            </a:r>
          </a:p>
          <a:p>
            <a:pPr lvl="1"/>
            <a:r>
              <a:rPr lang="en-US" sz="2000" dirty="0" err="1" smtClean="0"/>
              <a:t>Psuedo</a:t>
            </a:r>
            <a:r>
              <a:rPr lang="en-US" sz="2000" dirty="0" smtClean="0"/>
              <a:t>-distributed</a:t>
            </a:r>
          </a:p>
        </p:txBody>
      </p:sp>
    </p:spTree>
    <p:extLst>
      <p:ext uri="{BB962C8B-B14F-4D97-AF65-F5344CB8AC3E}">
        <p14:creationId xmlns:p14="http://schemas.microsoft.com/office/powerpoint/2010/main" val="3520604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6558"/>
            <a:ext cx="8229600" cy="5047620"/>
          </a:xfrm>
        </p:spPr>
        <p:txBody>
          <a:bodyPr>
            <a:noAutofit/>
          </a:bodyPr>
          <a:lstStyle/>
          <a:p>
            <a:r>
              <a:rPr lang="en-US" sz="2000" dirty="0" smtClean="0"/>
              <a:t>Which of the following components is for workflow and coordination of jobs?</a:t>
            </a:r>
          </a:p>
          <a:p>
            <a:pPr lvl="1"/>
            <a:r>
              <a:rPr lang="en-US" sz="2000" dirty="0" err="1" smtClean="0"/>
              <a:t>Hbase</a:t>
            </a:r>
            <a:endParaRPr lang="en-US" sz="2000" dirty="0" smtClean="0"/>
          </a:p>
          <a:p>
            <a:pPr lvl="1"/>
            <a:r>
              <a:rPr lang="en-US" sz="2000" dirty="0" smtClean="0"/>
              <a:t>Pig</a:t>
            </a:r>
          </a:p>
          <a:p>
            <a:pPr lvl="1"/>
            <a:r>
              <a:rPr lang="en-US" sz="2000" dirty="0" smtClean="0"/>
              <a:t>Hive</a:t>
            </a:r>
          </a:p>
          <a:p>
            <a:pPr lvl="1"/>
            <a:r>
              <a:rPr lang="en-US" sz="2000" dirty="0" err="1" smtClean="0"/>
              <a:t>Oozie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000" dirty="0" smtClean="0"/>
              <a:t>Which of the following is a way to download Hadoop and start using it?</a:t>
            </a:r>
          </a:p>
          <a:p>
            <a:pPr lvl="1"/>
            <a:r>
              <a:rPr lang="en-US" sz="2000" dirty="0" smtClean="0"/>
              <a:t>Get the open-source version from the main site, </a:t>
            </a:r>
            <a:r>
              <a:rPr lang="en-US" sz="2000" dirty="0" smtClean="0">
                <a:hlinkClick r:id="rId2"/>
              </a:rPr>
              <a:t>www.hadoop.apahe.org</a:t>
            </a:r>
            <a:endParaRPr lang="en-US" sz="2000" dirty="0" smtClean="0"/>
          </a:p>
          <a:p>
            <a:pPr lvl="1"/>
            <a:r>
              <a:rPr lang="en-US" sz="2000" dirty="0" smtClean="0"/>
              <a:t>Get a vendor distribution like </a:t>
            </a:r>
            <a:r>
              <a:rPr lang="en-US" sz="2000" dirty="0" err="1" smtClean="0"/>
              <a:t>Cloudera</a:t>
            </a:r>
            <a:r>
              <a:rPr lang="en-US" sz="2000" dirty="0" smtClean="0"/>
              <a:t> or </a:t>
            </a:r>
            <a:r>
              <a:rPr lang="en-US" sz="2000" dirty="0" err="1" smtClean="0"/>
              <a:t>Hortonworks</a:t>
            </a:r>
            <a:endParaRPr lang="en-US" sz="2000" dirty="0" smtClean="0"/>
          </a:p>
          <a:p>
            <a:pPr lvl="1"/>
            <a:r>
              <a:rPr lang="en-US" sz="2000" dirty="0" smtClean="0"/>
              <a:t>Run on Cloud like AWS or Azure</a:t>
            </a:r>
          </a:p>
          <a:p>
            <a:pPr lvl="1"/>
            <a:r>
              <a:rPr lang="en-US" sz="2000" dirty="0" err="1" smtClean="0"/>
              <a:t>Cloudera</a:t>
            </a:r>
            <a:r>
              <a:rPr lang="en-US" sz="2000" dirty="0" smtClean="0"/>
              <a:t> live</a:t>
            </a:r>
          </a:p>
          <a:p>
            <a:pPr lvl="1"/>
            <a:r>
              <a:rPr lang="en-US" sz="2000" dirty="0" smtClean="0"/>
              <a:t>All of these answers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70322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6044"/>
            <a:ext cx="8229600" cy="4998134"/>
          </a:xfrm>
        </p:spPr>
        <p:txBody>
          <a:bodyPr>
            <a:noAutofit/>
          </a:bodyPr>
          <a:lstStyle/>
          <a:p>
            <a:r>
              <a:rPr lang="en-US" sz="2000" dirty="0" smtClean="0"/>
              <a:t>Apache Drill (open source version of Google’s </a:t>
            </a:r>
            <a:r>
              <a:rPr lang="en-US" sz="2000" dirty="0" err="1" smtClean="0"/>
              <a:t>Dremel</a:t>
            </a:r>
            <a:r>
              <a:rPr lang="en-US" sz="2000" dirty="0" smtClean="0"/>
              <a:t> stream processing) and Spark add-ons are part of _______</a:t>
            </a:r>
          </a:p>
          <a:p>
            <a:pPr lvl="1"/>
            <a:r>
              <a:rPr lang="en-US" sz="2000" dirty="0" err="1" smtClean="0"/>
              <a:t>Hortonworks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 err="1" smtClean="0"/>
              <a:t>MapR</a:t>
            </a:r>
            <a:endParaRPr lang="en-US" sz="2000" dirty="0" smtClean="0"/>
          </a:p>
          <a:p>
            <a:pPr lvl="1"/>
            <a:r>
              <a:rPr lang="en-US" sz="2000" dirty="0" err="1" smtClean="0"/>
              <a:t>Solr</a:t>
            </a:r>
            <a:endParaRPr lang="en-US" sz="2000" dirty="0" smtClean="0"/>
          </a:p>
          <a:p>
            <a:pPr lvl="1"/>
            <a:r>
              <a:rPr lang="en-US" sz="2000" dirty="0" smtClean="0"/>
              <a:t>Windows 10</a:t>
            </a:r>
          </a:p>
          <a:p>
            <a:pPr lvl="1"/>
            <a:r>
              <a:rPr lang="en-US" sz="2000" dirty="0" err="1" smtClean="0"/>
              <a:t>Cloudera</a:t>
            </a:r>
            <a:endParaRPr lang="en-US" sz="2000" dirty="0" smtClean="0"/>
          </a:p>
          <a:p>
            <a:pPr lvl="1"/>
            <a:endParaRPr lang="en-US" sz="2000" dirty="0"/>
          </a:p>
          <a:p>
            <a:r>
              <a:rPr lang="en-US" sz="2000" dirty="0" smtClean="0"/>
              <a:t>When running a Hive query, results will comeback immediately since there is no abstraction layer between it and </a:t>
            </a:r>
            <a:r>
              <a:rPr lang="en-US" sz="2000" dirty="0" err="1" smtClean="0"/>
              <a:t>MapReduce</a:t>
            </a:r>
            <a:endParaRPr lang="en-US" sz="2000" dirty="0" smtClean="0"/>
          </a:p>
          <a:p>
            <a:pPr lvl="1"/>
            <a:r>
              <a:rPr lang="en-US" sz="2000" dirty="0" smtClean="0"/>
              <a:t>True</a:t>
            </a:r>
          </a:p>
          <a:p>
            <a:pPr lvl="1"/>
            <a:r>
              <a:rPr lang="en-US" sz="2000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7633253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6044"/>
            <a:ext cx="8229600" cy="4998134"/>
          </a:xfrm>
        </p:spPr>
        <p:txBody>
          <a:bodyPr>
            <a:noAutofit/>
          </a:bodyPr>
          <a:lstStyle/>
          <a:p>
            <a:r>
              <a:rPr lang="en-US" sz="2000" dirty="0" smtClean="0"/>
              <a:t>What is Microsoft’s implementation of partially managed Hadoop clusters?</a:t>
            </a:r>
          </a:p>
          <a:p>
            <a:pPr lvl="1"/>
            <a:r>
              <a:rPr lang="en-US" sz="2000" dirty="0" smtClean="0"/>
              <a:t>Elastic Map Reduce</a:t>
            </a:r>
          </a:p>
          <a:p>
            <a:pPr lvl="1"/>
            <a:r>
              <a:rPr lang="en-US" sz="2000" dirty="0" smtClean="0"/>
              <a:t>AWS</a:t>
            </a:r>
          </a:p>
          <a:p>
            <a:pPr lvl="1"/>
            <a:r>
              <a:rPr lang="en-US" sz="2000" dirty="0" err="1" smtClean="0"/>
              <a:t>HDInsight</a:t>
            </a:r>
            <a:endParaRPr lang="en-US" sz="2000" dirty="0" smtClean="0"/>
          </a:p>
          <a:p>
            <a:pPr lvl="1"/>
            <a:r>
              <a:rPr lang="en-US" sz="2000" dirty="0" err="1" smtClean="0"/>
              <a:t>MapReduce</a:t>
            </a:r>
            <a:endParaRPr lang="en-US" sz="2000" dirty="0" smtClean="0"/>
          </a:p>
          <a:p>
            <a:pPr lvl="1"/>
            <a:r>
              <a:rPr lang="en-US" sz="2000" dirty="0" smtClean="0"/>
              <a:t>Foresight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Understanding the type of activity you want to do and what types of library you want to work with is important when selecting a Hadoop ecosystem.</a:t>
            </a:r>
          </a:p>
          <a:p>
            <a:pPr lvl="1"/>
            <a:r>
              <a:rPr lang="en-US" sz="2000" dirty="0" smtClean="0"/>
              <a:t>True</a:t>
            </a:r>
          </a:p>
          <a:p>
            <a:pPr lvl="1"/>
            <a:r>
              <a:rPr lang="en-US" sz="2000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073984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Hadoop – technology used to store and process</a:t>
            </a:r>
            <a:r>
              <a:rPr lang="en-US" baseline="0" dirty="0" smtClean="0"/>
              <a:t> large amounts of data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778514"/>
            <a:ext cx="89662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77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RDBMS Limits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Limits using RDBMS</a:t>
            </a:r>
          </a:p>
          <a:p>
            <a:r>
              <a:rPr lang="en-US" dirty="0" smtClean="0"/>
              <a:t>Scalability – moving towards terabyte repositories</a:t>
            </a:r>
          </a:p>
          <a:p>
            <a:r>
              <a:rPr lang="en-US" dirty="0" smtClean="0"/>
              <a:t>Performance – </a:t>
            </a:r>
            <a:r>
              <a:rPr lang="en-US" dirty="0" smtClean="0"/>
              <a:t>e.g., need </a:t>
            </a:r>
            <a:r>
              <a:rPr lang="en-US" i="1" dirty="0" err="1" smtClean="0"/>
              <a:t>realtime</a:t>
            </a:r>
            <a:endParaRPr lang="en-US" i="1" dirty="0" smtClean="0"/>
          </a:p>
          <a:p>
            <a:r>
              <a:rPr lang="en-US" dirty="0" smtClean="0"/>
              <a:t>Stream processing</a:t>
            </a:r>
          </a:p>
          <a:p>
            <a:r>
              <a:rPr lang="en-US" dirty="0" smtClean="0"/>
              <a:t>Query-ability</a:t>
            </a:r>
            <a:endParaRPr lang="en-US" dirty="0" smtClean="0"/>
          </a:p>
          <a:p>
            <a:r>
              <a:rPr lang="en-US" dirty="0" smtClean="0"/>
              <a:t>Application of machine learning, iterative processing for optimizing </a:t>
            </a:r>
            <a:r>
              <a:rPr lang="en-US" dirty="0" smtClean="0"/>
              <a:t>coefficients</a:t>
            </a:r>
            <a:endParaRPr lang="en-US" dirty="0" smtClean="0"/>
          </a:p>
          <a:p>
            <a:r>
              <a:rPr lang="en-US" dirty="0" smtClean="0"/>
              <a:t>Hadoop ecosystem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69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File systems</a:t>
            </a:r>
          </a:p>
          <a:p>
            <a:pPr lvl="1"/>
            <a:r>
              <a:rPr lang="en-US" dirty="0" smtClean="0"/>
              <a:t>Host file system</a:t>
            </a:r>
          </a:p>
          <a:p>
            <a:pPr lvl="1"/>
            <a:r>
              <a:rPr lang="en-US" dirty="0" smtClean="0"/>
              <a:t>HDFS (Hadoop Distributed File System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AWS S3</a:t>
            </a:r>
            <a:endParaRPr lang="en-US" dirty="0" smtClean="0"/>
          </a:p>
          <a:p>
            <a:r>
              <a:rPr lang="en-US" dirty="0" smtClean="0"/>
              <a:t>Databases</a:t>
            </a:r>
          </a:p>
          <a:p>
            <a:pPr lvl="1"/>
            <a:r>
              <a:rPr lang="en-US" dirty="0" err="1" smtClean="0"/>
              <a:t>NoSQL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Key/value – </a:t>
            </a:r>
            <a:r>
              <a:rPr lang="en-US" dirty="0" err="1" smtClean="0"/>
              <a:t>Redis</a:t>
            </a:r>
            <a:endParaRPr lang="en-US" dirty="0" smtClean="0"/>
          </a:p>
          <a:p>
            <a:pPr lvl="2"/>
            <a:r>
              <a:rPr lang="en-US" dirty="0" smtClean="0"/>
              <a:t>Column store – </a:t>
            </a:r>
            <a:r>
              <a:rPr lang="en-US" dirty="0" err="1" smtClean="0"/>
              <a:t>Vertica</a:t>
            </a:r>
            <a:endParaRPr lang="en-US" dirty="0" smtClean="0"/>
          </a:p>
          <a:p>
            <a:pPr lvl="2"/>
            <a:r>
              <a:rPr lang="en-US" dirty="0" smtClean="0"/>
              <a:t>Document – </a:t>
            </a:r>
            <a:r>
              <a:rPr lang="en-US" dirty="0" err="1" smtClean="0"/>
              <a:t>MongoDB</a:t>
            </a:r>
            <a:endParaRPr lang="en-US" dirty="0" smtClean="0"/>
          </a:p>
          <a:p>
            <a:pPr lvl="1"/>
            <a:r>
              <a:rPr lang="en-US" dirty="0" smtClean="0"/>
              <a:t>RDBMS – MySQL, </a:t>
            </a:r>
            <a:r>
              <a:rPr lang="en-US" dirty="0" err="1" smtClean="0"/>
              <a:t>Postgres</a:t>
            </a:r>
            <a:r>
              <a:rPr lang="en-US" dirty="0" smtClean="0"/>
              <a:t>, Oracle, 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376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and HBase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Hadoop uses an alternative file system (HDFS)</a:t>
            </a:r>
          </a:p>
          <a:p>
            <a:r>
              <a:rPr lang="en-US" dirty="0" smtClean="0"/>
              <a:t>Modeled after </a:t>
            </a:r>
            <a:r>
              <a:rPr lang="en-US" i="1" dirty="0" smtClean="0"/>
              <a:t>The Google File System </a:t>
            </a:r>
            <a:r>
              <a:rPr lang="en-US" dirty="0" smtClean="0"/>
              <a:t>paper:</a:t>
            </a:r>
          </a:p>
          <a:p>
            <a:pPr marL="400050" lvl="1" indent="0">
              <a:buNone/>
            </a:pPr>
            <a:r>
              <a:rPr lang="en-US" dirty="0">
                <a:hlinkClick r:id="rId3"/>
              </a:rPr>
              <a:t>http://xpgc.vicp.net/course/svt/TechDoc/storagepaper/gfs-sosp2003.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Hbase</a:t>
            </a:r>
            <a:r>
              <a:rPr lang="en-US" dirty="0"/>
              <a:t> </a:t>
            </a:r>
            <a:r>
              <a:rPr lang="en-US" dirty="0" smtClean="0"/>
              <a:t>(also </a:t>
            </a:r>
            <a:r>
              <a:rPr lang="en-US" dirty="0" smtClean="0"/>
              <a:t>Hive, </a:t>
            </a:r>
            <a:r>
              <a:rPr lang="en-US" dirty="0" err="1" smtClean="0"/>
              <a:t>BigTable</a:t>
            </a:r>
            <a:r>
              <a:rPr lang="en-US" dirty="0" smtClean="0"/>
              <a:t>, Dynamo, etc.)</a:t>
            </a:r>
            <a:endParaRPr lang="en-US" dirty="0" smtClean="0"/>
          </a:p>
          <a:p>
            <a:pPr lvl="1"/>
            <a:r>
              <a:rPr lang="en-US" dirty="0" err="1" smtClean="0"/>
              <a:t>NoSQL</a:t>
            </a:r>
            <a:r>
              <a:rPr lang="en-US" dirty="0" smtClean="0"/>
              <a:t> </a:t>
            </a:r>
            <a:r>
              <a:rPr lang="en-US" dirty="0" smtClean="0"/>
              <a:t>(non-relational) database </a:t>
            </a:r>
            <a:endParaRPr lang="en-US" dirty="0" smtClean="0"/>
          </a:p>
          <a:p>
            <a:pPr lvl="1"/>
            <a:r>
              <a:rPr lang="en-US" dirty="0"/>
              <a:t>W</a:t>
            </a:r>
            <a:r>
              <a:rPr lang="en-US" dirty="0" smtClean="0"/>
              <a:t>ide column store – key, 1..n values</a:t>
            </a:r>
          </a:p>
          <a:p>
            <a:pPr lvl="1"/>
            <a:r>
              <a:rPr lang="en-US" dirty="0" smtClean="0"/>
              <a:t>Wide column schema can vary</a:t>
            </a:r>
          </a:p>
          <a:p>
            <a:pPr lvl="2"/>
            <a:r>
              <a:rPr lang="en-US" dirty="0" smtClean="0"/>
              <a:t>E.g., customer</a:t>
            </a:r>
            <a:r>
              <a:rPr lang="en-US" baseline="0" dirty="0" smtClean="0"/>
              <a:t> id, customer attribute values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10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</TotalTime>
  <Words>1852</Words>
  <Application>Microsoft Macintosh PowerPoint</Application>
  <PresentationFormat>On-screen Show (4:3)</PresentationFormat>
  <Paragraphs>360</Paragraphs>
  <Slides>54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Hadoop Intro  </vt:lpstr>
      <vt:lpstr>References (abbreviated)</vt:lpstr>
      <vt:lpstr>Prerequisites</vt:lpstr>
      <vt:lpstr>Goals</vt:lpstr>
      <vt:lpstr>Hadoop</vt:lpstr>
      <vt:lpstr>Hadoop – technology used to store and process large amounts of data </vt:lpstr>
      <vt:lpstr>Understanding RDBMS Limits</vt:lpstr>
      <vt:lpstr>Database Choices</vt:lpstr>
      <vt:lpstr>Hadoop and HBase</vt:lpstr>
      <vt:lpstr>CAP Theorem</vt:lpstr>
      <vt:lpstr>CAP Theorem</vt:lpstr>
      <vt:lpstr>CAP Theorem</vt:lpstr>
      <vt:lpstr>PowerPoint Presentation</vt:lpstr>
      <vt:lpstr>Hadoop CAP Properties</vt:lpstr>
      <vt:lpstr>Data for Hadoop</vt:lpstr>
      <vt:lpstr>Changing Data Landscape</vt:lpstr>
      <vt:lpstr>Review</vt:lpstr>
      <vt:lpstr>Hadoop Distributions </vt:lpstr>
      <vt:lpstr>Why Use Hadoop</vt:lpstr>
      <vt:lpstr>Hadoop Business Problems</vt:lpstr>
      <vt:lpstr>Organizations often combine transactional data with behavioral data to make better decisions</vt:lpstr>
      <vt:lpstr>Hadoop versus HBase</vt:lpstr>
      <vt:lpstr>Hadoop Job Categories</vt:lpstr>
      <vt:lpstr>Review</vt:lpstr>
      <vt:lpstr>Java Virtual Machines</vt:lpstr>
      <vt:lpstr>Hadoop File System - HDFS</vt:lpstr>
      <vt:lpstr>Running Hadoop: Files and JVMs</vt:lpstr>
      <vt:lpstr>Fully Distributed Mode - 3 physical servers     - daemons run and tracking tasks, manage chunk storage  - Job Tracker and Name Node (chunk/data mgmt.) runs on a separate server(s) server - All separate JVM’s</vt:lpstr>
      <vt:lpstr>Hadoop Cluster Components “Ecosystem”</vt:lpstr>
      <vt:lpstr>Ambari</vt:lpstr>
      <vt:lpstr>Ambari</vt:lpstr>
      <vt:lpstr>http://hadop.apache.org </vt:lpstr>
      <vt:lpstr>Cloudera Distribution </vt:lpstr>
      <vt:lpstr>https://www.cloudera.com </vt:lpstr>
      <vt:lpstr>Downloads: Cloudera Quick Start</vt:lpstr>
      <vt:lpstr>https://hortonworks.com/ </vt:lpstr>
      <vt:lpstr>https://mapr.com/ </vt:lpstr>
      <vt:lpstr>Selecting Vendors</vt:lpstr>
      <vt:lpstr>https://www.cloudera.com/get-started/cloudera-live.html Note: scroll down and select Online HUE Tutorial</vt:lpstr>
      <vt:lpstr>Cloudera Live http://go.cloudera.com/hue-demo</vt:lpstr>
      <vt:lpstr>PowerPoint Presentation</vt:lpstr>
      <vt:lpstr>PowerPoint Presentation</vt:lpstr>
      <vt:lpstr>Hive Query</vt:lpstr>
      <vt:lpstr>PowerPoint Presentation</vt:lpstr>
      <vt:lpstr>PowerPoint Presentation</vt:lpstr>
      <vt:lpstr>Pig Query for ETL</vt:lpstr>
      <vt:lpstr>Hadoop Versions and History</vt:lpstr>
      <vt:lpstr>EMR – AWS https://aws.amazon.com</vt:lpstr>
      <vt:lpstr>Can run directly out of S3 file system, or copy data from S3 to HDFS. When you create a cluster, remember to shut it off </vt:lpstr>
      <vt:lpstr>https://azure.microsoft.com/en-us/services/hdinsight/ Note: Runs on windows not linux, still uses MapReduce, HDFS </vt:lpstr>
      <vt:lpstr>Review</vt:lpstr>
      <vt:lpstr>Review</vt:lpstr>
      <vt:lpstr>Review</vt:lpstr>
      <vt:lpstr>Review</vt:lpstr>
    </vt:vector>
  </TitlesOfParts>
  <Company>Upstream Development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</dc:title>
  <dc:creator>Jay Urbain</dc:creator>
  <cp:lastModifiedBy>Jay Urbain</cp:lastModifiedBy>
  <cp:revision>56</cp:revision>
  <cp:lastPrinted>2017-06-21T17:51:41Z</cp:lastPrinted>
  <dcterms:created xsi:type="dcterms:W3CDTF">2017-06-16T18:44:40Z</dcterms:created>
  <dcterms:modified xsi:type="dcterms:W3CDTF">2017-06-23T15:34:30Z</dcterms:modified>
</cp:coreProperties>
</file>